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57"/>
  </p:notesMasterIdLst>
  <p:sldIdLst>
    <p:sldId id="1741" r:id="rId10"/>
    <p:sldId id="10369" r:id="rId11"/>
    <p:sldId id="1731" r:id="rId12"/>
    <p:sldId id="1733" r:id="rId13"/>
    <p:sldId id="1724" r:id="rId14"/>
    <p:sldId id="1735" r:id="rId15"/>
    <p:sldId id="1736" r:id="rId16"/>
    <p:sldId id="1737" r:id="rId17"/>
    <p:sldId id="1738" r:id="rId18"/>
    <p:sldId id="1739" r:id="rId19"/>
    <p:sldId id="1740" r:id="rId20"/>
    <p:sldId id="10359" r:id="rId21"/>
    <p:sldId id="342" r:id="rId22"/>
    <p:sldId id="10362" r:id="rId23"/>
    <p:sldId id="10360" r:id="rId24"/>
    <p:sldId id="343" r:id="rId25"/>
    <p:sldId id="10363" r:id="rId26"/>
    <p:sldId id="259" r:id="rId27"/>
    <p:sldId id="352" r:id="rId28"/>
    <p:sldId id="303" r:id="rId29"/>
    <p:sldId id="304" r:id="rId30"/>
    <p:sldId id="305" r:id="rId31"/>
    <p:sldId id="10361" r:id="rId32"/>
    <p:sldId id="302" r:id="rId33"/>
    <p:sldId id="320" r:id="rId34"/>
    <p:sldId id="322" r:id="rId35"/>
    <p:sldId id="321" r:id="rId36"/>
    <p:sldId id="316" r:id="rId37"/>
    <p:sldId id="10371" r:id="rId38"/>
    <p:sldId id="10372" r:id="rId39"/>
    <p:sldId id="10373" r:id="rId40"/>
    <p:sldId id="10374" r:id="rId41"/>
    <p:sldId id="10375" r:id="rId42"/>
    <p:sldId id="10376" r:id="rId43"/>
    <p:sldId id="10370" r:id="rId44"/>
    <p:sldId id="10378" r:id="rId45"/>
    <p:sldId id="10377" r:id="rId46"/>
    <p:sldId id="331" r:id="rId47"/>
    <p:sldId id="1582" r:id="rId48"/>
    <p:sldId id="336" r:id="rId49"/>
    <p:sldId id="338" r:id="rId50"/>
    <p:sldId id="10364" r:id="rId51"/>
    <p:sldId id="10365" r:id="rId52"/>
    <p:sldId id="10367" r:id="rId53"/>
    <p:sldId id="10366" r:id="rId54"/>
    <p:sldId id="10368" r:id="rId55"/>
    <p:sldId id="36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6034" autoAdjust="0"/>
  </p:normalViewPr>
  <p:slideViewPr>
    <p:cSldViewPr snapToGrid="0">
      <p:cViewPr varScale="1">
        <p:scale>
          <a:sx n="89" d="100"/>
          <a:sy n="89" d="100"/>
        </p:scale>
        <p:origin x="66" y="486"/>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185658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8729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3279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495700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3476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7815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410372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1158299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483609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2/11/2020 4:29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336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2/11/2020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11/02/2020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65.xml"/><Relationship Id="rId4" Type="http://schemas.openxmlformats.org/officeDocument/2006/relationships/image" Target="../media/image58.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896741873"/>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6" y="1754632"/>
            <a:ext cx="71332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rPr>
              <a:t>https://aka.ms/workshop-integration-patterns</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p:txBody>
          <a:bodyPr/>
          <a:lstStyle/>
          <a:p>
            <a:r>
              <a:rPr lang="en-US" sz="2400" dirty="0"/>
              <a:t>Tristan Lymbery (MS) – </a:t>
            </a:r>
            <a:r>
              <a:rPr lang="en-US" sz="2400" dirty="0" err="1"/>
              <a:t>AppDev</a:t>
            </a:r>
            <a:r>
              <a:rPr lang="en-US" sz="2400" dirty="0"/>
              <a:t> Specialist</a:t>
            </a:r>
          </a:p>
          <a:p>
            <a:r>
              <a:rPr lang="en-US" sz="2400" dirty="0"/>
              <a:t>Adam </a:t>
            </a:r>
            <a:r>
              <a:rPr lang="en-US" sz="2400" dirty="0" err="1"/>
              <a:t>Stephesen</a:t>
            </a:r>
            <a:r>
              <a:rPr lang="en-US" sz="2400" dirty="0"/>
              <a:t> (MS) – </a:t>
            </a:r>
            <a:r>
              <a:rPr lang="en-US" sz="2400" dirty="0" err="1"/>
              <a:t>AppDev</a:t>
            </a:r>
            <a:r>
              <a:rPr lang="en-US" sz="2400" dirty="0"/>
              <a:t> Specialist</a:t>
            </a:r>
          </a:p>
          <a:p>
            <a:r>
              <a:rPr lang="en-US" sz="2400" dirty="0"/>
              <a:t>Tim </a:t>
            </a:r>
            <a:r>
              <a:rPr lang="en-US" sz="2400" dirty="0" err="1"/>
              <a:t>Leydon</a:t>
            </a:r>
            <a:r>
              <a:rPr lang="en-US" sz="2400" dirty="0"/>
              <a:t> (MS) - Fasttrack</a:t>
            </a:r>
          </a:p>
          <a:p>
            <a:r>
              <a:rPr lang="en-US" sz="2400" dirty="0"/>
              <a:t>Todd Whitehead (MS) – Cloud Solutions Architect</a:t>
            </a:r>
          </a:p>
          <a:p>
            <a:endParaRPr lang="en-US" sz="2400" dirty="0"/>
          </a:p>
          <a:p>
            <a:r>
              <a:rPr lang="en-US" sz="2400" dirty="0"/>
              <a:t>Greg Brown (Insight) – Practice lead Apps</a:t>
            </a:r>
          </a:p>
          <a:p>
            <a:r>
              <a:rPr lang="en-US" sz="2400" dirty="0"/>
              <a:t>Dul Wimalatissa (Insight) – Tech. Specialist</a:t>
            </a:r>
          </a:p>
          <a:p>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338554"/>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https://aka.ms/workshop-integration-case-study</a:t>
            </a: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https://aka.ms/workshop-integration-case-study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5419945"/>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https://aka.ms/workshop-integration-case-study</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https://aka.ms/workshop-integration-case-study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532" y="111182"/>
            <a:ext cx="9012118" cy="6635635"/>
          </a:xfrm>
          <a:prstGeom prst="rect">
            <a:avLst/>
          </a:prstGeom>
        </p:spPr>
      </p:pic>
      <p:sp>
        <p:nvSpPr>
          <p:cNvPr id="3" name="Rectangle 2">
            <a:extLst>
              <a:ext uri="{FF2B5EF4-FFF2-40B4-BE49-F238E27FC236}">
                <a16:creationId xmlns:a16="http://schemas.microsoft.com/office/drawing/2014/main" id="{0FCE642A-F31E-405D-A9C5-383D1B88E8E7}"/>
              </a:ext>
            </a:extLst>
          </p:cNvPr>
          <p:cNvSpPr/>
          <p:nvPr/>
        </p:nvSpPr>
        <p:spPr>
          <a:xfrm>
            <a:off x="4436635" y="3244334"/>
            <a:ext cx="3318729" cy="369332"/>
          </a:xfrm>
          <a:prstGeom prst="rect">
            <a:avLst/>
          </a:prstGeom>
        </p:spPr>
        <p:txBody>
          <a:bodyPr wrap="none">
            <a:spAutoFit/>
          </a:bodyPr>
          <a:lstStyle/>
          <a:p>
            <a:r>
              <a:rPr lang="en-AU" dirty="0"/>
              <a:t>ABoatwright@bunnings.com.au</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10796955" y="69704"/>
            <a:ext cx="676488" cy="1119472"/>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D25807A-05B9-4660-89E7-B8655977DC7B}"/>
              </a:ext>
            </a:extLst>
          </p:cNvPr>
          <p:cNvPicPr>
            <a:picLocks noChangeAspect="1"/>
          </p:cNvPicPr>
          <p:nvPr/>
        </p:nvPicPr>
        <p:blipFill>
          <a:blip r:embed="rId4"/>
          <a:stretch>
            <a:fillRect/>
          </a:stretch>
        </p:blipFill>
        <p:spPr>
          <a:xfrm>
            <a:off x="3136655" y="0"/>
            <a:ext cx="1962150" cy="6753225"/>
          </a:xfrm>
          <a:prstGeom prst="rect">
            <a:avLst/>
          </a:prstGeom>
        </p:spPr>
      </p:pic>
    </p:spTree>
    <p:extLst>
      <p:ext uri="{BB962C8B-B14F-4D97-AF65-F5344CB8AC3E}">
        <p14:creationId xmlns:p14="http://schemas.microsoft.com/office/powerpoint/2010/main" val="15383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9" name="Picture 8">
            <a:extLst>
              <a:ext uri="{FF2B5EF4-FFF2-40B4-BE49-F238E27FC236}">
                <a16:creationId xmlns:a16="http://schemas.microsoft.com/office/drawing/2014/main" id="{9A0CF90A-6066-4D60-B66D-DC8715A185DA}"/>
              </a:ext>
            </a:extLst>
          </p:cNvPr>
          <p:cNvPicPr>
            <a:picLocks noChangeAspect="1"/>
          </p:cNvPicPr>
          <p:nvPr/>
        </p:nvPicPr>
        <p:blipFill>
          <a:blip r:embed="rId4"/>
          <a:stretch>
            <a:fillRect/>
          </a:stretch>
        </p:blipFill>
        <p:spPr>
          <a:xfrm>
            <a:off x="3265746" y="69704"/>
            <a:ext cx="4355146"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125806" cy="140362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36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10" name="Picture 9">
            <a:extLst>
              <a:ext uri="{FF2B5EF4-FFF2-40B4-BE49-F238E27FC236}">
                <a16:creationId xmlns:a16="http://schemas.microsoft.com/office/drawing/2014/main" id="{F1FA3D6F-A75C-4D17-982B-2DC270C5AC89}"/>
              </a:ext>
            </a:extLst>
          </p:cNvPr>
          <p:cNvPicPr>
            <a:picLocks noChangeAspect="1"/>
          </p:cNvPicPr>
          <p:nvPr/>
        </p:nvPicPr>
        <p:blipFill>
          <a:blip r:embed="rId4"/>
          <a:stretch>
            <a:fillRect/>
          </a:stretch>
        </p:blipFill>
        <p:spPr>
          <a:xfrm>
            <a:off x="3039741" y="48654"/>
            <a:ext cx="6546689"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273583" cy="124226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54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claim check</a:t>
            </a:r>
            <a:endParaRPr lang="en-US" sz="2800" dirty="0">
              <a:solidFill>
                <a:schemeClr val="tx1"/>
              </a:solidFill>
              <a:latin typeface="Segoe UI" panose="020B0502040204020203" pitchFamily="34" charset="0"/>
            </a:endParaRPr>
          </a:p>
        </p:txBody>
      </p:sp>
      <p:pic>
        <p:nvPicPr>
          <p:cNvPr id="7" name="Picture 6" descr="A picture containing screenshot&#10;&#10;Description automatically generated">
            <a:extLst>
              <a:ext uri="{FF2B5EF4-FFF2-40B4-BE49-F238E27FC236}">
                <a16:creationId xmlns:a16="http://schemas.microsoft.com/office/drawing/2014/main" id="{C8346C7E-590D-405C-BD4E-5F2AC581E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80" y="1423987"/>
            <a:ext cx="11734800" cy="4010025"/>
          </a:xfrm>
          <a:prstGeom prst="rect">
            <a:avLst/>
          </a:prstGeom>
        </p:spPr>
      </p:pic>
    </p:spTree>
    <p:extLst>
      <p:ext uri="{BB962C8B-B14F-4D97-AF65-F5344CB8AC3E}">
        <p14:creationId xmlns:p14="http://schemas.microsoft.com/office/powerpoint/2010/main" val="2624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message/event router</a:t>
            </a:r>
            <a:endParaRPr lang="en-US" sz="2800" dirty="0">
              <a:solidFill>
                <a:schemeClr val="tx1"/>
              </a:solidFill>
              <a:latin typeface="Segoe UI"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8AF9AB64-459E-4D56-AD0C-8100B96AD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351" y="878253"/>
            <a:ext cx="7178872" cy="5897955"/>
          </a:xfrm>
          <a:prstGeom prst="rect">
            <a:avLst/>
          </a:prstGeom>
        </p:spPr>
      </p:pic>
    </p:spTree>
    <p:extLst>
      <p:ext uri="{BB962C8B-B14F-4D97-AF65-F5344CB8AC3E}">
        <p14:creationId xmlns:p14="http://schemas.microsoft.com/office/powerpoint/2010/main" val="3473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9091147" y="527124"/>
            <a:ext cx="1580440" cy="142001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DE9274C5-C4D0-44E1-9FF8-BFD0E960116A}"/>
              </a:ext>
            </a:extLst>
          </p:cNvPr>
          <p:cNvPicPr>
            <a:picLocks noChangeAspect="1"/>
          </p:cNvPicPr>
          <p:nvPr/>
        </p:nvPicPr>
        <p:blipFill>
          <a:blip r:embed="rId4"/>
          <a:stretch>
            <a:fillRect/>
          </a:stretch>
        </p:blipFill>
        <p:spPr>
          <a:xfrm>
            <a:off x="1857984" y="890803"/>
            <a:ext cx="6292155" cy="5677686"/>
          </a:xfrm>
          <a:prstGeom prst="rect">
            <a:avLst/>
          </a:prstGeom>
        </p:spPr>
      </p:pic>
    </p:spTree>
    <p:extLst>
      <p:ext uri="{BB962C8B-B14F-4D97-AF65-F5344CB8AC3E}">
        <p14:creationId xmlns:p14="http://schemas.microsoft.com/office/powerpoint/2010/main" val="2404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273562" y="219808"/>
            <a:ext cx="1485900" cy="155623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555A200-7C8F-4F6D-8915-3375C0D1438B}"/>
              </a:ext>
            </a:extLst>
          </p:cNvPr>
          <p:cNvPicPr>
            <a:picLocks noChangeAspect="1"/>
          </p:cNvPicPr>
          <p:nvPr/>
        </p:nvPicPr>
        <p:blipFill>
          <a:blip r:embed="rId4"/>
          <a:stretch>
            <a:fillRect/>
          </a:stretch>
        </p:blipFill>
        <p:spPr>
          <a:xfrm>
            <a:off x="2432538" y="825536"/>
            <a:ext cx="5665737" cy="5838825"/>
          </a:xfrm>
          <a:prstGeom prst="rect">
            <a:avLst/>
          </a:prstGeom>
        </p:spPr>
      </p:pic>
    </p:spTree>
    <p:extLst>
      <p:ext uri="{BB962C8B-B14F-4D97-AF65-F5344CB8AC3E}">
        <p14:creationId xmlns:p14="http://schemas.microsoft.com/office/powerpoint/2010/main" val="17412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Legacy payroll pattern implem</a:t>
            </a:r>
            <a:r>
              <a:rPr lang="en-US" sz="2800" dirty="0">
                <a:solidFill>
                  <a:schemeClr val="tx1"/>
                </a:solidFill>
              </a:rPr>
              <a:t>ented – mapper</a:t>
            </a:r>
            <a:endParaRPr lang="en-US" sz="2800"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358090BC-F6C3-483B-B4D4-603180E908A1}"/>
              </a:ext>
            </a:extLst>
          </p:cNvPr>
          <p:cNvPicPr>
            <a:picLocks noChangeAspect="1"/>
          </p:cNvPicPr>
          <p:nvPr/>
        </p:nvPicPr>
        <p:blipFill>
          <a:blip r:embed="rId3"/>
          <a:stretch>
            <a:fillRect/>
          </a:stretch>
        </p:blipFill>
        <p:spPr>
          <a:xfrm>
            <a:off x="2104824" y="2055102"/>
            <a:ext cx="7982351" cy="2908823"/>
          </a:xfrm>
          <a:prstGeom prst="rect">
            <a:avLst/>
          </a:prstGeom>
        </p:spPr>
      </p:pic>
    </p:spTree>
    <p:extLst>
      <p:ext uri="{BB962C8B-B14F-4D97-AF65-F5344CB8AC3E}">
        <p14:creationId xmlns:p14="http://schemas.microsoft.com/office/powerpoint/2010/main" val="9010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273562" y="209050"/>
            <a:ext cx="1485900" cy="155623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410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msevent800en</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any of the web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 (template found in GitHub repo)</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 15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in GitHub, which looks like the below.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logical design – 60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707886"/>
          </a:xfrm>
          <a:prstGeom prst="rect">
            <a:avLst/>
          </a:prstGeom>
        </p:spPr>
        <p:txBody>
          <a:bodyPr wrap="square">
            <a:spAutoFit/>
          </a:bodyPr>
          <a:lstStyle/>
          <a:p>
            <a:r>
              <a:rPr lang="en-AU" sz="2000" b="1" dirty="0"/>
              <a:t>Workshop Content:</a:t>
            </a:r>
          </a:p>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3.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1717</Words>
  <Application>Microsoft Office PowerPoint</Application>
  <PresentationFormat>Widescreen</PresentationFormat>
  <Paragraphs>343</Paragraphs>
  <Slides>47</Slides>
  <Notes>37</Notes>
  <HiddenSlides>6</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47</vt:i4>
      </vt:variant>
    </vt:vector>
  </HeadingPairs>
  <TitlesOfParts>
    <vt:vector size="62"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Integration is…a series of patterns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solution cont. </vt:lpstr>
      <vt:lpstr>One solution cont. </vt:lpstr>
      <vt:lpstr>One solution cont. </vt:lpstr>
      <vt:lpstr>Employee/payroll pattern implemented – claim check</vt:lpstr>
      <vt:lpstr>Employee/payroll pattern implemented – message/event router</vt:lpstr>
      <vt:lpstr>One solution cont. </vt:lpstr>
      <vt:lpstr>One solution cont. </vt:lpstr>
      <vt:lpstr>Legacy payroll pattern implemented – mapper</vt:lpstr>
      <vt:lpstr>One solution cont. </vt:lpstr>
      <vt:lpstr>One tech choice </vt:lpstr>
      <vt:lpstr>API Management</vt:lpstr>
      <vt:lpstr>Security </vt:lpstr>
      <vt:lpstr>One tech choice </vt:lpstr>
      <vt:lpstr>Your case study</vt:lpstr>
      <vt:lpstr>Your integration asset register – 15 minutes</vt:lpstr>
      <vt:lpstr>Your integration asset register cont.</vt:lpstr>
      <vt:lpstr>Your logical design – 60 minutes</vt:lpstr>
      <vt:lpstr>Your technical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2020-02-11T10:17:27Z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